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216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989F7-D585-4C15-AB8E-4CCD90D8BAB7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BDE469-CE9E-4D71-9CEB-540E3C61B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190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BDE469-CE9E-4D71-9CEB-540E3C61B7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89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492A1-2132-1EBC-AD99-2BC6795213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104FE-081A-8AF6-1E57-CF878A6CE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229D6-37DB-F298-1FC5-26896AD83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EE972-6FF6-D826-1BF1-B7F5B024E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C1EC4-DE5B-CB69-472A-70CDAF562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03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6336A-C606-5D94-C7F7-F33F6E794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48274A-2F8F-6139-E9ED-251BDBB16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2BC3C-7C38-900F-8D65-34AD575FE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654A94-5A23-3315-5D0B-8DF2A4744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B9B57-D496-02F1-A6DC-71CD9AD7D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19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B51FF4-506E-2F9E-3AE5-95F507B174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EA7F4-39F1-7930-2166-004084CC46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FA207-2CB0-9F8B-FF6C-3C402ACC9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CC9F-D66A-D049-1861-208F73CB1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18987-5BF4-6E98-E098-80B0ED44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3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0D800-6D74-5997-5141-52EE286B9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E0ABC-D9DE-CC4A-7CD5-8B17FA6A1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A0B9C-9C0D-6EFB-E253-C7416953D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EB922A-8ABB-FE65-1968-EBE36B8DC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FBC7D-A60C-8BE3-C88F-094EB0C7D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4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4BB3D-814C-935A-49B6-5AF339CA2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DD3EC-D66D-F9B9-02BD-9E44393B3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DD7A3-04CC-6386-BEC6-97FB3E4C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4482F8-8106-BB42-9636-68458791A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C104A-29DE-71F8-6AE3-E2CABD86E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69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515EF-9709-4B08-7031-11FF0F29F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E1C1BD-3BBA-51F5-A7E3-94D91929E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9EFBA-FCF2-B949-AA99-20CE59D82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E42E9A-F56D-A099-0F91-F444158B9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B929E0-9D50-0029-B970-A880EA462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27C71E-2142-91C8-BAC2-7FB935522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00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161E0-8A77-32D8-B81B-EC1B37431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E80AE-C0E6-5FDE-C1FC-565D2F19E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139D28-E1A4-D3A7-B8FF-B92C0E8EBB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F75F60-75B6-C61D-0C6D-961E19F1A4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BC0E32-D624-1BD9-5D8A-1C991B11D7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E2205B-40FF-C29F-F8F0-42B8389B7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BC9FC4-88F9-AFF3-3222-FB175B87A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37E5A5-CDFB-FD94-EE65-8E87E353B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785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04143-AD79-BB5F-6923-2A8808D75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AD4DEE-291C-8AA0-8B96-132A0EC59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FFBFE1-9CD4-2B0D-79BF-D23F4AF9E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ED93B3-43D6-B266-DEF2-463025493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72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6C9CCF-4692-7DDE-5045-9ED28B3CF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91CC26-E028-7FFB-9A31-51CAD51BA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D7063C-0891-7971-4F47-47C63D675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76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C6A4-F7E4-6A1F-3FDF-50B737F08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4C0F5-5EEA-9F79-583F-BB538C4B2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C7027D-A84F-5B7D-C1F6-1823A6E800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58328E-BED9-E5E8-4465-FD7E27483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44EC35-A04B-57E5-AA55-3E6503D15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7B85A5-DAB5-E3BB-F7B2-6A4AE37AF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63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D1D8-06A0-B955-B2B0-C0F0D28AA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8CB599-BFFD-B650-1423-66C7F9C6C8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C12335-5220-8D35-8F6B-4A0F2FAF5E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18886-C156-6F42-5993-8C21DDA44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C5198E-EA3C-1C2A-968A-119285285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34A47-6CF2-465B-4F0A-EC5FBDB46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173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27FC0B-2818-BFEF-37D0-4531CFC69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51474-EAEE-9E44-A69E-C9F35C6F8F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D2588-A981-04ED-8775-B7A208A4AB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1CDDD6-19B2-4915-81E2-6C3C4592657E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1BF0E-B0C6-F88D-5FF8-106739EE99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D3E57-0F4A-8046-7CD2-0060D1D5E6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4E207F-4254-4B44-9B24-AA107F3E0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443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search/cs?searchtype=author&amp;query=Zemel,+R" TargetMode="External"/><Relationship Id="rId3" Type="http://schemas.openxmlformats.org/officeDocument/2006/relationships/hyperlink" Target="https://arxiv.org/search/cs?searchtype=author&amp;query=Ba,+J" TargetMode="External"/><Relationship Id="rId7" Type="http://schemas.openxmlformats.org/officeDocument/2006/relationships/hyperlink" Target="https://arxiv.org/search/cs?searchtype=author&amp;query=Salakhutdinov,+R" TargetMode="External"/><Relationship Id="rId2" Type="http://schemas.openxmlformats.org/officeDocument/2006/relationships/hyperlink" Target="https://arxiv.org/search/cs?searchtype=author&amp;query=Xu,+K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rxiv.org/search/cs?searchtype=author&amp;query=Courville,+A" TargetMode="External"/><Relationship Id="rId5" Type="http://schemas.openxmlformats.org/officeDocument/2006/relationships/hyperlink" Target="https://arxiv.org/search/cs?searchtype=author&amp;query=Cho,+K" TargetMode="External"/><Relationship Id="rId4" Type="http://schemas.openxmlformats.org/officeDocument/2006/relationships/hyperlink" Target="https://arxiv.org/search/cs?searchtype=author&amp;query=Kiros,+R" TargetMode="External"/><Relationship Id="rId9" Type="http://schemas.openxmlformats.org/officeDocument/2006/relationships/hyperlink" Target="https://arxiv.org/search/cs?searchtype=author&amp;query=Bengio,+Y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E23B3-62A7-4E86-62D9-8A3C4B290E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>
                <a:effectLst/>
                <a:ea typeface="Arial" panose="020B0604020202020204" pitchFamily="34" charset="0"/>
              </a:rPr>
              <a:t>Image Caption Generation with Enhanced Visual Attention Mechanisms</a:t>
            </a:r>
            <a:br>
              <a:rPr lang="en-US" sz="4400" dirty="0">
                <a:effectLst/>
                <a:ea typeface="Arial" panose="020B0604020202020204" pitchFamily="34" charset="0"/>
              </a:rPr>
            </a:br>
            <a:r>
              <a:rPr lang="en-US" sz="4400" dirty="0">
                <a:effectLst/>
                <a:ea typeface="Arial" panose="020B0604020202020204" pitchFamily="34" charset="0"/>
              </a:rPr>
              <a:t> (Adaptive Attention)</a:t>
            </a:r>
            <a:b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6BD172-6373-942B-9D10-9740742670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CS6400 Course Project by Rahul Vinay</a:t>
            </a:r>
            <a:endParaRPr lang="en-US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7DCDAB-249D-CE2A-87F4-A8F046841477}"/>
              </a:ext>
            </a:extLst>
          </p:cNvPr>
          <p:cNvSpPr txBox="1"/>
          <p:nvPr/>
        </p:nvSpPr>
        <p:spPr>
          <a:xfrm>
            <a:off x="975768" y="4672208"/>
            <a:ext cx="1094825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Extended work on the Paper: </a:t>
            </a:r>
            <a:r>
              <a:rPr lang="en-US" sz="1600" b="1" i="1" dirty="0"/>
              <a:t>Show, Attend and Tell: Neural Image Caption Generation with Visual Attention</a:t>
            </a:r>
          </a:p>
          <a:p>
            <a:r>
              <a:rPr lang="en-US" sz="1600" i="1" dirty="0">
                <a:hlinkClick r:id="rId2"/>
              </a:rPr>
              <a:t>Kelvin Xu</a:t>
            </a:r>
            <a:r>
              <a:rPr lang="en-US" sz="1600" i="1" dirty="0"/>
              <a:t>, </a:t>
            </a:r>
            <a:r>
              <a:rPr lang="en-US" sz="1600" i="1" dirty="0">
                <a:hlinkClick r:id="rId3"/>
              </a:rPr>
              <a:t>Jimmy Ba</a:t>
            </a:r>
            <a:r>
              <a:rPr lang="en-US" sz="1600" i="1" dirty="0"/>
              <a:t>, </a:t>
            </a:r>
            <a:r>
              <a:rPr lang="en-US" sz="1600" i="1" dirty="0">
                <a:hlinkClick r:id="rId4"/>
              </a:rPr>
              <a:t>Ryan Kiros</a:t>
            </a:r>
            <a:r>
              <a:rPr lang="en-US" sz="1600" i="1" dirty="0"/>
              <a:t>, </a:t>
            </a:r>
            <a:r>
              <a:rPr lang="en-US" sz="1600" i="1" dirty="0" err="1">
                <a:hlinkClick r:id="rId5"/>
              </a:rPr>
              <a:t>Kyunghyun</a:t>
            </a:r>
            <a:r>
              <a:rPr lang="en-US" sz="1600" i="1" dirty="0">
                <a:hlinkClick r:id="rId5"/>
              </a:rPr>
              <a:t> Cho</a:t>
            </a:r>
            <a:r>
              <a:rPr lang="en-US" sz="1600" i="1" dirty="0"/>
              <a:t>, </a:t>
            </a:r>
            <a:r>
              <a:rPr lang="en-US" sz="1600" i="1" dirty="0">
                <a:hlinkClick r:id="rId6"/>
              </a:rPr>
              <a:t>Aaron Courville</a:t>
            </a:r>
            <a:r>
              <a:rPr lang="en-US" sz="1600" i="1" dirty="0"/>
              <a:t>, </a:t>
            </a:r>
            <a:r>
              <a:rPr lang="en-US" sz="1600" i="1" dirty="0">
                <a:hlinkClick r:id="rId7"/>
              </a:rPr>
              <a:t>Ruslan </a:t>
            </a:r>
            <a:r>
              <a:rPr lang="en-US" sz="1600" i="1" dirty="0" err="1">
                <a:hlinkClick r:id="rId7"/>
              </a:rPr>
              <a:t>Salakhutdinov</a:t>
            </a:r>
            <a:r>
              <a:rPr lang="en-US" sz="1600" i="1" dirty="0"/>
              <a:t>, </a:t>
            </a:r>
            <a:r>
              <a:rPr lang="en-US" sz="1600" i="1" dirty="0">
                <a:hlinkClick r:id="rId8"/>
              </a:rPr>
              <a:t>Richard </a:t>
            </a:r>
            <a:r>
              <a:rPr lang="en-US" sz="1600" i="1" dirty="0" err="1">
                <a:hlinkClick r:id="rId8"/>
              </a:rPr>
              <a:t>Zemel</a:t>
            </a:r>
            <a:r>
              <a:rPr lang="en-US" sz="1600" i="1" dirty="0"/>
              <a:t>, </a:t>
            </a:r>
            <a:r>
              <a:rPr lang="en-US" sz="1600" i="1" dirty="0">
                <a:hlinkClick r:id="rId9"/>
              </a:rPr>
              <a:t>Yoshua Bengio</a:t>
            </a:r>
            <a:endParaRPr lang="en-US" sz="1600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60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B11AE-6019-2062-C5E8-EFD3CDEA5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098" y="0"/>
            <a:ext cx="10515600" cy="1325563"/>
          </a:xfrm>
        </p:spPr>
        <p:txBody>
          <a:bodyPr/>
          <a:lstStyle/>
          <a:p>
            <a:r>
              <a:rPr lang="en-US" dirty="0"/>
              <a:t>Results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DAAD7-2F29-D4C8-4B39-00ACD273F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098" y="1116017"/>
            <a:ext cx="10515600" cy="715208"/>
          </a:xfrm>
        </p:spPr>
        <p:txBody>
          <a:bodyPr>
            <a:normAutofit/>
          </a:bodyPr>
          <a:lstStyle/>
          <a:p>
            <a:r>
              <a:rPr lang="en-US" sz="2000" dirty="0"/>
              <a:t>Dataset: Flickr8k (possible extension to Flickr30k or MS COCO)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7" name="Picture 6" descr="A dog running in the snow&#10;&#10;Description automatically generated">
            <a:extLst>
              <a:ext uri="{FF2B5EF4-FFF2-40B4-BE49-F238E27FC236}">
                <a16:creationId xmlns:a16="http://schemas.microsoft.com/office/drawing/2014/main" id="{C21D1BAB-C2B4-FA75-F199-D1A3F91D5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42" y="1422367"/>
            <a:ext cx="4536346" cy="36919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66B8DE-7441-4465-53CE-5309DAB13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642" y="5367340"/>
            <a:ext cx="5199460" cy="1145050"/>
          </a:xfrm>
          <a:prstGeom prst="rect">
            <a:avLst/>
          </a:prstGeom>
        </p:spPr>
      </p:pic>
      <p:pic>
        <p:nvPicPr>
          <p:cNvPr id="11" name="Picture 10" descr="A person on a wakeboard&#10;&#10;Description automatically generated">
            <a:extLst>
              <a:ext uri="{FF2B5EF4-FFF2-40B4-BE49-F238E27FC236}">
                <a16:creationId xmlns:a16="http://schemas.microsoft.com/office/drawing/2014/main" id="{6E9E2ADD-0F1C-9B17-4837-8E55D43256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898" y="1578580"/>
            <a:ext cx="6432621" cy="34481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24C536E-D02E-711B-DCBC-06EA567FB9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6840" y="5367340"/>
            <a:ext cx="5032690" cy="114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623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ogs playing on a rocky beach&#10;&#10;Description automatically generated">
            <a:extLst>
              <a:ext uri="{FF2B5EF4-FFF2-40B4-BE49-F238E27FC236}">
                <a16:creationId xmlns:a16="http://schemas.microsoft.com/office/drawing/2014/main" id="{5E3E51E6-CE57-9E48-BC5D-CEC0F0F0C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910" y="209867"/>
            <a:ext cx="5289229" cy="303613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EFF411A-7DE7-9609-F6FE-846D3C4CBBFB}"/>
              </a:ext>
            </a:extLst>
          </p:cNvPr>
          <p:cNvSpPr txBox="1"/>
          <p:nvPr/>
        </p:nvSpPr>
        <p:spPr>
          <a:xfrm>
            <a:off x="285585" y="515088"/>
            <a:ext cx="5044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BLEU Score:  ~19.5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05C9A0-DFEE-B4CE-1104-3481028950FD}"/>
              </a:ext>
            </a:extLst>
          </p:cNvPr>
          <p:cNvSpPr txBox="1"/>
          <p:nvPr/>
        </p:nvSpPr>
        <p:spPr>
          <a:xfrm>
            <a:off x="285585" y="1200586"/>
            <a:ext cx="70994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Good starting point for Flickr8k but not good enough.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414FBE-6271-ECED-590F-28E6067C0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861" y="1644156"/>
            <a:ext cx="6927369" cy="41808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DECDC8F-D657-6142-12C9-C6174A8E79FC}"/>
              </a:ext>
            </a:extLst>
          </p:cNvPr>
          <p:cNvSpPr txBox="1"/>
          <p:nvPr/>
        </p:nvSpPr>
        <p:spPr>
          <a:xfrm>
            <a:off x="379854" y="5973580"/>
            <a:ext cx="8764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 https://cloud.google.com/translate/docs/advanced/automl-evaluate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E11F4B-C047-84AF-6C88-5475CD840816}"/>
              </a:ext>
            </a:extLst>
          </p:cNvPr>
          <p:cNvSpPr txBox="1"/>
          <p:nvPr/>
        </p:nvSpPr>
        <p:spPr>
          <a:xfrm>
            <a:off x="7437938" y="3429000"/>
            <a:ext cx="433879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Note:</a:t>
            </a:r>
          </a:p>
          <a:p>
            <a:br>
              <a:rPr lang="en-US" dirty="0"/>
            </a:br>
            <a:r>
              <a:rPr lang="en-US" dirty="0"/>
              <a:t>BLEU has several limitations so need to explore other metrics as well.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No contextual understanding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Insensitive to synonyms</a:t>
            </a:r>
          </a:p>
          <a:p>
            <a:pPr marL="285750" indent="-285750">
              <a:buFontTx/>
              <a:buChar char="-"/>
            </a:pPr>
            <a:r>
              <a:rPr lang="en-US" dirty="0"/>
              <a:t>Favors shorter sentences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182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9FE74-EE9B-71D5-3D29-1A20FC0D3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I learned? What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41C30-71B9-F3CB-1505-E50DC20BA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Learnings:</a:t>
            </a:r>
          </a:p>
          <a:p>
            <a:r>
              <a:rPr lang="en-US" sz="1800" dirty="0"/>
              <a:t>Sentinel gates improve attention but require better tuning.</a:t>
            </a:r>
          </a:p>
          <a:p>
            <a:r>
              <a:rPr lang="en-US" sz="1800" dirty="0"/>
              <a:t>Dataset size impacts performance; larger datasets are needed.</a:t>
            </a:r>
          </a:p>
          <a:p>
            <a:r>
              <a:rPr lang="en-US" sz="1800" dirty="0"/>
              <a:t>Try out other metrics and not just BLEU score.  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</a:rPr>
              <a:t>Future Scope:</a:t>
            </a:r>
          </a:p>
          <a:p>
            <a:r>
              <a:rPr lang="en-US" sz="1600" dirty="0"/>
              <a:t>Explore positional encodings for spatial awareness.</a:t>
            </a:r>
          </a:p>
          <a:p>
            <a:r>
              <a:rPr lang="en-US" sz="1600" dirty="0"/>
              <a:t>Extend to larger datasets like Flickr30k or MS COCO</a:t>
            </a:r>
          </a:p>
          <a:p>
            <a:r>
              <a:rPr lang="en-US" sz="1600" dirty="0"/>
              <a:t>Optimize training for better BLEU scores. </a:t>
            </a:r>
          </a:p>
        </p:txBody>
      </p:sp>
    </p:spTree>
    <p:extLst>
      <p:ext uri="{BB962C8B-B14F-4D97-AF65-F5344CB8AC3E}">
        <p14:creationId xmlns:p14="http://schemas.microsoft.com/office/powerpoint/2010/main" val="1965337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38D15-4B7E-BDE4-612C-7CBD96DBA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42" y="2249157"/>
            <a:ext cx="5504812" cy="1325563"/>
          </a:xfrm>
        </p:spPr>
        <p:txBody>
          <a:bodyPr/>
          <a:lstStyle/>
          <a:p>
            <a:r>
              <a:rPr lang="en-US" dirty="0"/>
              <a:t>Thank you! Questions?</a:t>
            </a:r>
          </a:p>
        </p:txBody>
      </p:sp>
    </p:spTree>
    <p:extLst>
      <p:ext uri="{BB962C8B-B14F-4D97-AF65-F5344CB8AC3E}">
        <p14:creationId xmlns:p14="http://schemas.microsoft.com/office/powerpoint/2010/main" val="2308941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8BC0D-1E24-A352-D774-C9F2CC30A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183" y="224149"/>
            <a:ext cx="10515600" cy="684186"/>
          </a:xfrm>
        </p:spPr>
        <p:txBody>
          <a:bodyPr>
            <a:normAutofit fontScale="90000"/>
          </a:bodyPr>
          <a:lstStyle/>
          <a:p>
            <a:r>
              <a:rPr lang="en-US" dirty="0"/>
              <a:t>Why Image captioning?</a:t>
            </a:r>
          </a:p>
        </p:txBody>
      </p:sp>
      <p:pic>
        <p:nvPicPr>
          <p:cNvPr id="5" name="Content Placeholder 4" descr="Birds flying over the water&#10;&#10;Description automatically generated">
            <a:extLst>
              <a:ext uri="{FF2B5EF4-FFF2-40B4-BE49-F238E27FC236}">
                <a16:creationId xmlns:a16="http://schemas.microsoft.com/office/drawing/2014/main" id="{69BDEAD9-F6AF-DB93-5B8C-429B8F221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183" y="1843562"/>
            <a:ext cx="4756311" cy="3170875"/>
          </a:xfrm>
        </p:spPr>
      </p:pic>
      <p:pic>
        <p:nvPicPr>
          <p:cNvPr id="7" name="Picture 6" descr="Birds flying over the water&#10;&#10;Description automatically generated">
            <a:extLst>
              <a:ext uri="{FF2B5EF4-FFF2-40B4-BE49-F238E27FC236}">
                <a16:creationId xmlns:a16="http://schemas.microsoft.com/office/drawing/2014/main" id="{96E87BAE-4A28-A4DC-DD08-6952A7559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3083" y="1775551"/>
            <a:ext cx="4756312" cy="3170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DE7185-6E05-C3FC-FC85-B9523EFD0EBF}"/>
              </a:ext>
            </a:extLst>
          </p:cNvPr>
          <p:cNvSpPr txBox="1"/>
          <p:nvPr/>
        </p:nvSpPr>
        <p:spPr>
          <a:xfrm>
            <a:off x="1049312" y="5167312"/>
            <a:ext cx="406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scenic photo with flying objects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8DF081-856C-FF24-6211-887D8272418A}"/>
              </a:ext>
            </a:extLst>
          </p:cNvPr>
          <p:cNvSpPr txBox="1"/>
          <p:nvPr/>
        </p:nvSpPr>
        <p:spPr>
          <a:xfrm>
            <a:off x="6253515" y="5175297"/>
            <a:ext cx="52041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flock of birds gracefully flying over a frozen, snow-covered shoreline with a clear blue sky and scattered clouds in the background. </a:t>
            </a:r>
          </a:p>
          <a:p>
            <a:r>
              <a:rPr lang="en-US" dirty="0"/>
              <a:t>(</a:t>
            </a:r>
            <a:r>
              <a:rPr lang="en-US" dirty="0">
                <a:solidFill>
                  <a:srgbClr val="C00000"/>
                </a:solidFill>
              </a:rPr>
              <a:t>Generated by ChatGPT 4o</a:t>
            </a:r>
            <a:r>
              <a:rPr lang="en-US" dirty="0"/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EE9E10-283A-72A2-21D7-83C794262CAA}"/>
              </a:ext>
            </a:extLst>
          </p:cNvPr>
          <p:cNvSpPr txBox="1"/>
          <p:nvPr/>
        </p:nvSpPr>
        <p:spPr>
          <a:xfrm>
            <a:off x="777183" y="908335"/>
            <a:ext cx="109443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/>
              <a:t>Transforming pixels into meaningful text: Image captioning bridges vision and language, enabling better AI understanding of images</a:t>
            </a:r>
          </a:p>
        </p:txBody>
      </p:sp>
    </p:spTree>
    <p:extLst>
      <p:ext uri="{BB962C8B-B14F-4D97-AF65-F5344CB8AC3E}">
        <p14:creationId xmlns:p14="http://schemas.microsoft.com/office/powerpoint/2010/main" val="2586887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EE857-0F7A-3CDE-91B6-54DF22E86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Show, Attend And Tell!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CD384-FC13-2B9D-C9AD-A98106A04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407"/>
            <a:ext cx="8606509" cy="34980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i="1" dirty="0"/>
              <a:t>Using attention to dynamically focus on image regions while generating captions</a:t>
            </a:r>
          </a:p>
          <a:p>
            <a:pPr marL="0" indent="0">
              <a:buNone/>
            </a:pPr>
            <a:endParaRPr lang="en-US" sz="200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8F49E1-7A85-D213-841F-CCC545E93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02800"/>
            <a:ext cx="9797321" cy="439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939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717F7-0CD8-4715-7F90-549D4795B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359" y="170253"/>
            <a:ext cx="10515600" cy="1325563"/>
          </a:xfrm>
        </p:spPr>
        <p:txBody>
          <a:bodyPr/>
          <a:lstStyle/>
          <a:p>
            <a:r>
              <a:rPr lang="en-US" dirty="0"/>
              <a:t>What are we trying to do?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D0D9078-ED5B-59ED-AFB7-51AD55D10B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21039" y="1278357"/>
            <a:ext cx="8193374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Convolutional Neural Networks extract a 14x14 feature map from images.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Recurrent Neural Networks with attention generate captions word-by-word.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Attention mechanism helps pinpoint regions tied to each word.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8B1544-1ABB-0C77-DD79-83F02E5AB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359" y="3272453"/>
            <a:ext cx="11519940" cy="340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379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5B84EB-452A-FDBE-753A-AA96F1635C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89" y="712031"/>
            <a:ext cx="11310185" cy="481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02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7E143-F611-2B10-5B08-96849EAF1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Limitations : Why Adaptive Attention?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A8203-E9B8-44BB-BA1F-9DCA537B6D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28764" cy="4351338"/>
          </a:xfrm>
        </p:spPr>
        <p:txBody>
          <a:bodyPr>
            <a:normAutofit/>
          </a:bodyPr>
          <a:lstStyle/>
          <a:p>
            <a:r>
              <a:rPr lang="en-US" sz="1800" dirty="0"/>
              <a:t>Static attention can't adapt dynamically to complex image contexts.</a:t>
            </a:r>
          </a:p>
          <a:p>
            <a:endParaRPr lang="en-US" sz="1800" dirty="0"/>
          </a:p>
          <a:p>
            <a:r>
              <a:rPr lang="en-US" sz="1800" dirty="0"/>
              <a:t>Hard attention is computationally expensive and less efficient.</a:t>
            </a:r>
          </a:p>
          <a:p>
            <a:endParaRPr lang="en-US" sz="1800" dirty="0"/>
          </a:p>
          <a:p>
            <a:r>
              <a:rPr lang="en-US" sz="1800" dirty="0"/>
              <a:t>Soft attention spreads focus uniformly, missing nuanced relationships.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4D5206-DC15-DE33-2A1F-DA1E02A9E574}"/>
              </a:ext>
            </a:extLst>
          </p:cNvPr>
          <p:cNvSpPr txBox="1"/>
          <p:nvPr/>
        </p:nvSpPr>
        <p:spPr>
          <a:xfrm>
            <a:off x="4976527" y="1743299"/>
            <a:ext cx="609702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u="sng" dirty="0">
                <a:solidFill>
                  <a:srgbClr val="0070C0"/>
                </a:solidFill>
              </a:rPr>
              <a:t>Why Adaptive Attention?</a:t>
            </a:r>
            <a:r>
              <a:rPr lang="en-US" u="sng" dirty="0">
                <a:solidFill>
                  <a:srgbClr val="0070C0"/>
                </a:solidFill>
              </a:rPr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Dynamically learns when to focus on image regions or language context.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Achieves a balance between quality and computational efficiency.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Captures nuanced details for more accurate captions.</a:t>
            </a:r>
          </a:p>
        </p:txBody>
      </p:sp>
    </p:spTree>
    <p:extLst>
      <p:ext uri="{BB962C8B-B14F-4D97-AF65-F5344CB8AC3E}">
        <p14:creationId xmlns:p14="http://schemas.microsoft.com/office/powerpoint/2010/main" val="156869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85314-2926-EB31-A9E1-E838BE77F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852" y="109447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What’s Adaptive Attention? How did we implement?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FF4FF-1DAE-84B8-63A1-B38A6ACC7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700" y="1139246"/>
            <a:ext cx="10515600" cy="1678552"/>
          </a:xfrm>
        </p:spPr>
        <p:txBody>
          <a:bodyPr>
            <a:normAutofit/>
          </a:bodyPr>
          <a:lstStyle/>
          <a:p>
            <a:r>
              <a:rPr lang="en-US" sz="1800" dirty="0"/>
              <a:t>Enables the model to </a:t>
            </a:r>
            <a:r>
              <a:rPr lang="en-US" sz="1800" dirty="0">
                <a:solidFill>
                  <a:srgbClr val="C00000"/>
                </a:solidFill>
              </a:rPr>
              <a:t>dynamically decide </a:t>
            </a:r>
            <a:r>
              <a:rPr lang="en-US" sz="1800" dirty="0"/>
              <a:t>whether to focus on image regions or rely on language context for each word.</a:t>
            </a:r>
          </a:p>
          <a:p>
            <a:endParaRPr lang="en-US" sz="1800" dirty="0"/>
          </a:p>
          <a:p>
            <a:r>
              <a:rPr lang="en-US" sz="1800" dirty="0"/>
              <a:t>Incorporates a </a:t>
            </a:r>
            <a:r>
              <a:rPr lang="en-US" sz="1800" dirty="0">
                <a:solidFill>
                  <a:srgbClr val="C00000"/>
                </a:solidFill>
              </a:rPr>
              <a:t>sentinel gate </a:t>
            </a:r>
            <a:r>
              <a:rPr lang="en-US" sz="1800" dirty="0"/>
              <a:t>to prioritize contextually relevant information.</a:t>
            </a:r>
          </a:p>
        </p:txBody>
      </p:sp>
      <p:pic>
        <p:nvPicPr>
          <p:cNvPr id="5" name="Picture 4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A02ADC20-766A-AC99-B59F-60A50BF40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55" y="2464809"/>
            <a:ext cx="7573395" cy="40513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265677-64FF-E238-9364-6D3A56CB604F}"/>
              </a:ext>
            </a:extLst>
          </p:cNvPr>
          <p:cNvSpPr txBox="1"/>
          <p:nvPr/>
        </p:nvSpPr>
        <p:spPr>
          <a:xfrm>
            <a:off x="8259862" y="2605703"/>
            <a:ext cx="354755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Encoder: ResNet50 extracts 14x14 feature maps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Adaptive Attention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Decoder LSTM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518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FF21C-A450-1C04-976D-AD756EFB4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1564"/>
          </a:xfrm>
        </p:spPr>
        <p:txBody>
          <a:bodyPr/>
          <a:lstStyle/>
          <a:p>
            <a:r>
              <a:rPr lang="en-US" dirty="0"/>
              <a:t>Training and Data Processing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F24DA-5739-6F1A-6F41-EDE1B4FB7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511"/>
            <a:ext cx="10515600" cy="4670452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Building vocabulary: </a:t>
            </a:r>
          </a:p>
          <a:p>
            <a:r>
              <a:rPr lang="en-US" sz="1600" dirty="0"/>
              <a:t>Extracted captions from the dataset. (Flickr8k)</a:t>
            </a:r>
          </a:p>
          <a:p>
            <a:r>
              <a:rPr lang="en-US" sz="1600" dirty="0"/>
              <a:t>Tokenized captions using NLTK to split into meaningful words.</a:t>
            </a:r>
          </a:p>
          <a:p>
            <a:r>
              <a:rPr lang="en-US" sz="1600" dirty="0"/>
              <a:t>Removed special characters and converted text to lowercase for consistency.</a:t>
            </a:r>
          </a:p>
          <a:p>
            <a:r>
              <a:rPr lang="en-US" sz="1600" dirty="0"/>
              <a:t>Applied a frequency threshold of 3.</a:t>
            </a:r>
          </a:p>
          <a:p>
            <a:r>
              <a:rPr lang="en-US" sz="1600" dirty="0"/>
              <a:t>Reserved tokens: &lt;SOS&gt;, &lt;EOS&gt;, &lt;PAD&gt;, &lt;UNK&gt;.</a:t>
            </a:r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A055468-F656-E198-7BB1-E96EB7656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597" y="4024730"/>
            <a:ext cx="8297433" cy="42868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ADBC00F-4428-893E-1C30-9CE32A404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901784"/>
            <a:ext cx="10402752" cy="3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26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F61C8-2338-3094-C109-8A695C2B9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7239"/>
            <a:ext cx="10515600" cy="577972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Data Augmentation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ABCEB6-579E-FA59-F32E-4749C4D6B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80515"/>
            <a:ext cx="7860236" cy="19877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94F973-55C0-C8A1-5FEA-22791FDB5E98}"/>
              </a:ext>
            </a:extLst>
          </p:cNvPr>
          <p:cNvSpPr txBox="1"/>
          <p:nvPr/>
        </p:nvSpPr>
        <p:spPr>
          <a:xfrm>
            <a:off x="895989" y="3287101"/>
            <a:ext cx="4019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C00000"/>
                </a:solidFill>
              </a:rPr>
              <a:t>Training Techniques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36DE7C-AFB3-F0C5-88A7-CF20E5973A7E}"/>
              </a:ext>
            </a:extLst>
          </p:cNvPr>
          <p:cNvSpPr txBox="1"/>
          <p:nvPr/>
        </p:nvSpPr>
        <p:spPr>
          <a:xfrm>
            <a:off x="895989" y="4099458"/>
            <a:ext cx="67935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Sorted captions by length in each batch.</a:t>
            </a:r>
          </a:p>
          <a:p>
            <a:endParaRPr lang="en-US" dirty="0"/>
          </a:p>
          <a:p>
            <a:r>
              <a:rPr lang="en-US" dirty="0"/>
              <a:t>Batch processing</a:t>
            </a:r>
          </a:p>
          <a:p>
            <a:endParaRPr lang="en-US" dirty="0"/>
          </a:p>
          <a:p>
            <a:r>
              <a:rPr lang="en-US" dirty="0"/>
              <a:t>Adam optimizer + </a:t>
            </a:r>
            <a:r>
              <a:rPr lang="en-US" dirty="0" err="1"/>
              <a:t>lr</a:t>
            </a:r>
            <a:r>
              <a:rPr lang="en-US" dirty="0"/>
              <a:t> = 0.001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114CE0-A107-9E59-D890-FBEEBA185C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472" y="3428999"/>
            <a:ext cx="3829584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63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519</Words>
  <Application>Microsoft Office PowerPoint</Application>
  <PresentationFormat>Widescreen</PresentationFormat>
  <Paragraphs>79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Image Caption Generation with Enhanced Visual Attention Mechanisms  (Adaptive Attention) </vt:lpstr>
      <vt:lpstr>Why Image captioning?</vt:lpstr>
      <vt:lpstr>Show, Attend And Tell!</vt:lpstr>
      <vt:lpstr>What are we trying to do?</vt:lpstr>
      <vt:lpstr>PowerPoint Presentation</vt:lpstr>
      <vt:lpstr>Limitations : Why Adaptive Attention? </vt:lpstr>
      <vt:lpstr>What’s Adaptive Attention? How did we implement?</vt:lpstr>
      <vt:lpstr>Training and Data Processing Strategies</vt:lpstr>
      <vt:lpstr>PowerPoint Presentation</vt:lpstr>
      <vt:lpstr>Results and Evaluation</vt:lpstr>
      <vt:lpstr>PowerPoint Presentation</vt:lpstr>
      <vt:lpstr>What have I learned? What next?</vt:lpstr>
      <vt:lpstr>Thank you!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Vinay, Rahul (S&amp;T-Student)</dc:creator>
  <cp:lastModifiedBy>Vinay, Rahul (S&amp;T-Student)</cp:lastModifiedBy>
  <cp:revision>5</cp:revision>
  <dcterms:created xsi:type="dcterms:W3CDTF">2024-12-05T19:10:29Z</dcterms:created>
  <dcterms:modified xsi:type="dcterms:W3CDTF">2024-12-06T01:06:13Z</dcterms:modified>
</cp:coreProperties>
</file>

<file path=docProps/thumbnail.jpeg>
</file>